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306" r:id="rId2"/>
    <p:sldId id="304" r:id="rId3"/>
    <p:sldId id="307" r:id="rId4"/>
    <p:sldId id="258" r:id="rId5"/>
    <p:sldId id="288" r:id="rId6"/>
    <p:sldId id="292" r:id="rId7"/>
    <p:sldId id="319" r:id="rId8"/>
    <p:sldId id="290" r:id="rId9"/>
    <p:sldId id="316" r:id="rId10"/>
    <p:sldId id="314" r:id="rId11"/>
    <p:sldId id="293" r:id="rId12"/>
    <p:sldId id="289" r:id="rId13"/>
    <p:sldId id="320" r:id="rId14"/>
    <p:sldId id="318" r:id="rId15"/>
    <p:sldId id="295" r:id="rId16"/>
    <p:sldId id="310" r:id="rId17"/>
    <p:sldId id="311" r:id="rId18"/>
    <p:sldId id="297" r:id="rId19"/>
    <p:sldId id="312" r:id="rId20"/>
    <p:sldId id="317" r:id="rId21"/>
    <p:sldId id="315" r:id="rId22"/>
    <p:sldId id="300" r:id="rId23"/>
    <p:sldId id="301" r:id="rId24"/>
    <p:sldId id="302" r:id="rId25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98" autoAdjust="0"/>
    <p:restoredTop sz="81714" autoAdjust="0"/>
  </p:normalViewPr>
  <p:slideViewPr>
    <p:cSldViewPr>
      <p:cViewPr>
        <p:scale>
          <a:sx n="75" d="100"/>
          <a:sy n="75" d="100"/>
        </p:scale>
        <p:origin x="-619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動機在用文字更精準定義   影像</a:t>
            </a:r>
            <a:r>
              <a:rPr lang="en-US" altLang="zh-TW" dirty="0" smtClean="0"/>
              <a:t>index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retrieval </a:t>
            </a:r>
            <a:r>
              <a:rPr lang="zh-TW" altLang="en-US" dirty="0" smtClean="0"/>
              <a:t>還沒有那麼強的技術</a:t>
            </a:r>
            <a:endParaRPr lang="en-US" altLang="zh-TW" dirty="0" smtClean="0"/>
          </a:p>
          <a:p>
            <a:r>
              <a:rPr lang="zh-TW" altLang="en-US" dirty="0" smtClean="0"/>
              <a:t>用</a:t>
            </a:r>
            <a:r>
              <a:rPr lang="en-US" altLang="zh-TW" dirty="0" smtClean="0"/>
              <a:t>event</a:t>
            </a:r>
            <a:r>
              <a:rPr lang="zh-TW" altLang="en-US" dirty="0" smtClean="0"/>
              <a:t>來組織整理 這些圖片。  可是這些</a:t>
            </a:r>
            <a:r>
              <a:rPr lang="en-US" altLang="zh-TW" dirty="0" smtClean="0"/>
              <a:t>event</a:t>
            </a:r>
            <a:r>
              <a:rPr lang="zh-TW" altLang="en-US" dirty="0" smtClean="0"/>
              <a:t>是透過</a:t>
            </a:r>
            <a:r>
              <a:rPr lang="en-US" altLang="zh-TW" dirty="0" smtClean="0"/>
              <a:t>user knowledge  </a:t>
            </a:r>
            <a:r>
              <a:rPr lang="zh-TW" altLang="en-US" dirty="0" smtClean="0"/>
              <a:t>所謂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tag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97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雙向關係</a:t>
            </a:r>
            <a:r>
              <a:rPr lang="en-US" altLang="zh-TW" dirty="0" smtClean="0"/>
              <a:t>. </a:t>
            </a:r>
            <a:r>
              <a:rPr lang="zh-TW" altLang="en-US" dirty="0" smtClean="0"/>
              <a:t>用</a:t>
            </a:r>
            <a:r>
              <a:rPr lang="en-US" altLang="zh-TW" dirty="0" smtClean="0"/>
              <a:t>event</a:t>
            </a:r>
            <a:r>
              <a:rPr lang="zh-TW" altLang="en-US" dirty="0" smtClean="0"/>
              <a:t>方法來組織整理圖片</a:t>
            </a:r>
            <a:r>
              <a:rPr lang="en-US" altLang="zh-TW" dirty="0" smtClean="0"/>
              <a:t>.  </a:t>
            </a:r>
            <a:r>
              <a:rPr lang="zh-TW" altLang="en-US" dirty="0" smtClean="0"/>
              <a:t>也就是透過分類器 將圖片分類到各個</a:t>
            </a:r>
            <a:r>
              <a:rPr lang="en-US" altLang="zh-TW" dirty="0" smtClean="0"/>
              <a:t>event </a:t>
            </a:r>
            <a:r>
              <a:rPr lang="zh-TW" altLang="en-US" dirty="0" smtClean="0"/>
              <a:t>類別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98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用</a:t>
            </a:r>
            <a:r>
              <a:rPr lang="en-US" altLang="zh-TW" dirty="0" smtClean="0"/>
              <a:t>wiki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Event page</a:t>
            </a:r>
            <a:r>
              <a:rPr lang="zh-TW" altLang="en-US" dirty="0" smtClean="0"/>
              <a:t>做為最小單位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大橢圓代表</a:t>
            </a:r>
            <a:r>
              <a:rPr lang="en-US" altLang="zh-TW" dirty="0" err="1" smtClean="0"/>
              <a:t>flickr</a:t>
            </a:r>
            <a:r>
              <a:rPr lang="zh-TW" altLang="en-US" dirty="0" smtClean="0"/>
              <a:t>圖片集合  小圓分別代表所屬的</a:t>
            </a:r>
            <a:r>
              <a:rPr lang="en-US" altLang="zh-TW" dirty="0" smtClean="0"/>
              <a:t>class</a:t>
            </a:r>
          </a:p>
          <a:p>
            <a:r>
              <a:rPr lang="zh-TW" altLang="en-US" dirty="0" smtClean="0"/>
              <a:t>不同數量的類別種類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05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zh-TW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也分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、不是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也沒分為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 :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被分類為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有多少真正是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: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所有要被分為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zh-TW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有多少有被分到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41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求平均，這裡的平均是調和數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(Harmonic)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是理想分群結果，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相同，故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NMI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分群的結果明顯與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都不相同，故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NMI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385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reason for these results is the fact that the 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WordNet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event categories represent more abstract event-related concepts.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reason is given by the fact that here the </a:t>
            </a:r>
            <a:r>
              <a:rPr lang="en-US" altLang="zh-TW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 truth  is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manually created by users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證明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event-driven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的分類是可行的，並再次確認質量的用戶提供標籤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2011/11/21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48600" cy="1800200"/>
          </a:xfrm>
        </p:spPr>
        <p:txBody>
          <a:bodyPr/>
          <a:lstStyle/>
          <a:p>
            <a:r>
              <a:rPr lang="en-US" altLang="zh-TW" sz="3200" b="1" cap="none" dirty="0" smtClean="0"/>
              <a:t>Bring Order to Your Photos: Event-Driven Classification of Flickr Images Based on Social Knowledge</a:t>
            </a:r>
            <a:endParaRPr lang="zh-TW" altLang="en-US" sz="3200" b="1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5160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Date: 2011/11/21</a:t>
            </a:r>
          </a:p>
          <a:p>
            <a:r>
              <a:rPr lang="en-US" altLang="zh-TW" dirty="0" smtClean="0"/>
              <a:t>Source:</a:t>
            </a:r>
            <a:r>
              <a:rPr lang="en-US" altLang="zh-TW" dirty="0"/>
              <a:t> </a:t>
            </a:r>
            <a:r>
              <a:rPr lang="en-US" altLang="zh-TW" dirty="0" err="1"/>
              <a:t>Claudiu</a:t>
            </a:r>
            <a:r>
              <a:rPr lang="en-US" altLang="zh-TW" dirty="0"/>
              <a:t> S. </a:t>
            </a:r>
            <a:r>
              <a:rPr lang="en-US" altLang="zh-TW" dirty="0" err="1" smtClean="0"/>
              <a:t>Firan</a:t>
            </a:r>
            <a:r>
              <a:rPr lang="en-US" altLang="zh-TW" dirty="0" smtClean="0"/>
              <a:t> (</a:t>
            </a:r>
            <a:r>
              <a:rPr lang="en-US" altLang="zh-TW" dirty="0"/>
              <a:t>CIKM’10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Speaker: </a:t>
            </a:r>
            <a:r>
              <a:rPr lang="en-US" altLang="zh-TW" dirty="0" err="1" smtClean="0"/>
              <a:t>Er</a:t>
            </a:r>
            <a:r>
              <a:rPr lang="en-US" altLang="zh-TW" dirty="0" smtClean="0"/>
              <a:t>-gang Liu</a:t>
            </a:r>
          </a:p>
          <a:p>
            <a:r>
              <a:rPr lang="en-US" altLang="zh-TW" dirty="0"/>
              <a:t>Advisor: Dr</a:t>
            </a:r>
            <a:r>
              <a:rPr lang="en-US" altLang="zh-TW" dirty="0" smtClean="0"/>
              <a:t>.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3400"/>
            <a:ext cx="8404565" cy="59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U</a:t>
            </a:r>
            <a:r>
              <a:rPr lang="en-US" altLang="zh-TW" dirty="0" err="1" smtClean="0"/>
              <a:t>nclustered</a:t>
            </a:r>
            <a:r>
              <a:rPr lang="en-US" altLang="zh-TW" dirty="0" smtClean="0"/>
              <a:t> </a:t>
            </a:r>
            <a:r>
              <a:rPr lang="en-US" altLang="zh-TW" dirty="0"/>
              <a:t>data </a:t>
            </a:r>
            <a:r>
              <a:rPr lang="en-US" altLang="zh-TW" dirty="0" smtClean="0"/>
              <a:t>set</a:t>
            </a:r>
          </a:p>
          <a:p>
            <a:pPr lvl="1"/>
            <a:r>
              <a:rPr lang="en-US" altLang="zh-TW" dirty="0" smtClean="0"/>
              <a:t>Event Groups</a:t>
            </a:r>
          </a:p>
          <a:p>
            <a:r>
              <a:rPr lang="en-US" altLang="zh-TW" dirty="0" smtClean="0"/>
              <a:t>hierarchical clustering</a:t>
            </a:r>
          </a:p>
          <a:p>
            <a:pPr lvl="1"/>
            <a:r>
              <a:rPr lang="en-US" altLang="zh-TW" dirty="0" smtClean="0"/>
              <a:t>based on Wikipedia categories</a:t>
            </a:r>
          </a:p>
          <a:p>
            <a:pPr lvl="1"/>
            <a:r>
              <a:rPr lang="en-US" altLang="zh-TW" dirty="0" smtClean="0"/>
              <a:t>based on </a:t>
            </a:r>
            <a:r>
              <a:rPr lang="en-US" altLang="zh-TW" dirty="0" err="1" smtClean="0"/>
              <a:t>WordNet</a:t>
            </a:r>
            <a:r>
              <a:rPr lang="en-US" altLang="zh-TW" dirty="0"/>
              <a:t>  concepts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en-US" altLang="zh-TW" dirty="0" smtClean="0"/>
              <a:t>Forming a three-level hierarchical taxonomy.</a:t>
            </a:r>
            <a:endParaRPr lang="zh-TW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An </a:t>
            </a:r>
            <a:r>
              <a:rPr lang="en-US" altLang="zh-TW" dirty="0"/>
              <a:t>extensive list of [events], </a:t>
            </a:r>
            <a:r>
              <a:rPr lang="en-US" altLang="zh-TW" dirty="0" smtClean="0"/>
              <a:t>along </a:t>
            </a:r>
            <a:r>
              <a:rPr lang="en-US" altLang="zh-TW" dirty="0"/>
              <a:t>with the corresponding [categories] and the super-[concepts</a:t>
            </a:r>
            <a:r>
              <a:rPr lang="en-US" altLang="zh-TW" dirty="0" smtClean="0"/>
              <a:t>]</a:t>
            </a:r>
            <a:r>
              <a:rPr lang="en-US" altLang="zh-TW" dirty="0"/>
              <a:t> </a:t>
            </a:r>
            <a:endParaRPr lang="zh-TW" altLang="zh-TW" dirty="0"/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Try </a:t>
            </a:r>
            <a:r>
              <a:rPr lang="en-US" altLang="zh-TW" dirty="0"/>
              <a:t>to assign the pictures to the corresponding event </a:t>
            </a:r>
            <a:r>
              <a:rPr lang="en-US" altLang="zh-TW" dirty="0" smtClean="0"/>
              <a:t>categories.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Photo event detection algorithm is a probabilistic  classifier trained on the Flickr ground truth using tags as input features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Using the Naive Bayes Multinomial implementation </a:t>
            </a:r>
          </a:p>
          <a:p>
            <a:pPr lvl="1"/>
            <a:r>
              <a:rPr lang="en-US" altLang="zh-TW" dirty="0"/>
              <a:t>textual { tags, title, description </a:t>
            </a:r>
            <a:r>
              <a:rPr lang="en-US" altLang="zh-TW" dirty="0" smtClean="0"/>
              <a:t>}</a:t>
            </a:r>
          </a:p>
          <a:p>
            <a:pPr lvl="1"/>
            <a:r>
              <a:rPr lang="en-US" altLang="zh-TW" dirty="0" smtClean="0"/>
              <a:t>Based </a:t>
            </a:r>
            <a:r>
              <a:rPr lang="en-US" altLang="zh-TW" dirty="0"/>
              <a:t>on time information </a:t>
            </a:r>
            <a:r>
              <a:rPr lang="en-US" altLang="zh-TW" dirty="0" smtClean="0"/>
              <a:t> --  SVM</a:t>
            </a:r>
          </a:p>
          <a:p>
            <a:pPr lvl="2"/>
            <a:r>
              <a:rPr lang="en-US" altLang="zh-TW" dirty="0" smtClean="0"/>
              <a:t>time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time</a:t>
            </a:r>
            <a:r>
              <a:rPr lang="en-US" altLang="zh-TW" dirty="0"/>
              <a:t> </a:t>
            </a:r>
            <a:r>
              <a:rPr lang="en-US" altLang="zh-TW" dirty="0" smtClean="0"/>
              <a:t>+ textual { </a:t>
            </a:r>
            <a:r>
              <a:rPr lang="en-US" altLang="zh-TW" dirty="0"/>
              <a:t>tags, title, description } </a:t>
            </a:r>
            <a:endParaRPr lang="zh-TW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altLang="zh-TW" dirty="0"/>
              <a:t>Event Detection </a:t>
            </a:r>
            <a:r>
              <a:rPr lang="en-US" altLang="zh-TW" dirty="0" smtClean="0"/>
              <a:t>From Tags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64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522" y="422175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Event Detection 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4680520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500462" cy="306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5429256" y="1714488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Discard tags</a:t>
            </a:r>
            <a:r>
              <a:rPr lang="zh-TW" altLang="en-US" b="1" dirty="0" smtClean="0"/>
              <a:t>       </a:t>
            </a:r>
            <a:r>
              <a:rPr lang="en-US" altLang="zh-TW" dirty="0" smtClean="0"/>
              <a:t>freq  &lt; 10</a:t>
            </a:r>
            <a:endParaRPr lang="en-US" altLang="zh-TW" b="1" dirty="0" smtClean="0"/>
          </a:p>
          <a:p>
            <a:r>
              <a:rPr lang="en-US" altLang="zh-TW" b="1" dirty="0" smtClean="0"/>
              <a:t>Discard photos</a:t>
            </a:r>
            <a:r>
              <a:rPr lang="zh-TW" altLang="en-US" b="1" dirty="0" smtClean="0"/>
              <a:t>  </a:t>
            </a:r>
            <a:r>
              <a:rPr lang="en-US" altLang="zh-TW" dirty="0" smtClean="0"/>
              <a:t>tag</a:t>
            </a:r>
            <a:r>
              <a:rPr lang="zh-TW" altLang="en-US" dirty="0" smtClean="0"/>
              <a:t> </a:t>
            </a:r>
          </a:p>
          <a:p>
            <a:r>
              <a:rPr lang="en-US" altLang="zh-TW" b="1" dirty="0" smtClean="0"/>
              <a:t>Discard class     </a:t>
            </a:r>
            <a:r>
              <a:rPr lang="en-US" altLang="zh-TW" dirty="0" smtClean="0"/>
              <a:t>photo &lt;100</a:t>
            </a:r>
            <a:endParaRPr lang="zh-TW" altLang="en-US" dirty="0"/>
          </a:p>
        </p:txBody>
      </p:sp>
      <p:cxnSp>
        <p:nvCxnSpPr>
          <p:cNvPr id="16" name="直線單箭頭接點 15"/>
          <p:cNvCxnSpPr>
            <a:endCxn id="14" idx="1"/>
          </p:cNvCxnSpPr>
          <p:nvPr/>
        </p:nvCxnSpPr>
        <p:spPr>
          <a:xfrm flipV="1">
            <a:off x="2857488" y="2176153"/>
            <a:ext cx="2571768" cy="324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38638"/>
            <a:ext cx="792088" cy="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9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2129" y="1955213"/>
                <a:ext cx="2684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{1, 1, 0, 0}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29" y="1955213"/>
                <a:ext cx="2684838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2129" y="2316163"/>
                <a:ext cx="2620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{0, 0, 1, 1}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29" y="2316163"/>
                <a:ext cx="262071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93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36126" y="2653229"/>
                <a:ext cx="2620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{1, 1, 1, 0}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26" y="2653229"/>
                <a:ext cx="262071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16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3549" y="3031396"/>
                <a:ext cx="2620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{1, 0, 0, 1}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49" y="3031396"/>
                <a:ext cx="262071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16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862100" y="1544943"/>
            <a:ext cx="4069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/>
            <a:r>
              <a:rPr lang="en-US" altLang="zh-TW" sz="2000" dirty="0" smtClean="0"/>
              <a:t>Train Data         </a:t>
            </a:r>
            <a:r>
              <a:rPr lang="en-US" altLang="zh-TW" dirty="0" smtClean="0"/>
              <a:t>Class= Sports</a:t>
            </a:r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1028503" y="3926017"/>
            <a:ext cx="1451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1"/>
            <a:r>
              <a:rPr lang="en-US" altLang="zh-TW" sz="2000" dirty="0" smtClean="0"/>
              <a:t>Test Data</a:t>
            </a:r>
            <a:endParaRPr lang="en-US" altLang="zh-TW" sz="2000" dirty="0"/>
          </a:p>
        </p:txBody>
      </p:sp>
      <p:sp>
        <p:nvSpPr>
          <p:cNvPr id="11" name="矩形 10"/>
          <p:cNvSpPr/>
          <p:nvPr/>
        </p:nvSpPr>
        <p:spPr>
          <a:xfrm>
            <a:off x="3209771" y="1996151"/>
            <a:ext cx="703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1"/>
            <a:r>
              <a:rPr lang="en-US" altLang="zh-TW" sz="1600" dirty="0" smtClean="0"/>
              <a:t>Yes</a:t>
            </a:r>
            <a:endParaRPr lang="en-US" altLang="zh-TW" sz="1600" dirty="0"/>
          </a:p>
        </p:txBody>
      </p:sp>
      <p:sp>
        <p:nvSpPr>
          <p:cNvPr id="12" name="矩形 11"/>
          <p:cNvSpPr/>
          <p:nvPr/>
        </p:nvSpPr>
        <p:spPr>
          <a:xfrm>
            <a:off x="3251411" y="3072334"/>
            <a:ext cx="630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1"/>
            <a:r>
              <a:rPr lang="en-US" altLang="zh-TW" sz="1600" dirty="0" smtClean="0"/>
              <a:t>No</a:t>
            </a:r>
            <a:endParaRPr lang="en-US" altLang="zh-TW" sz="1600" dirty="0"/>
          </a:p>
        </p:txBody>
      </p:sp>
      <p:sp>
        <p:nvSpPr>
          <p:cNvPr id="13" name="矩形 12"/>
          <p:cNvSpPr/>
          <p:nvPr/>
        </p:nvSpPr>
        <p:spPr>
          <a:xfrm>
            <a:off x="3209372" y="2317285"/>
            <a:ext cx="703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1"/>
            <a:r>
              <a:rPr lang="en-US" altLang="zh-TW" sz="1600" dirty="0" smtClean="0"/>
              <a:t>Yes</a:t>
            </a:r>
            <a:endParaRPr lang="en-US" altLang="zh-TW" sz="1600" dirty="0"/>
          </a:p>
        </p:txBody>
      </p:sp>
      <p:sp>
        <p:nvSpPr>
          <p:cNvPr id="14" name="矩形 13"/>
          <p:cNvSpPr/>
          <p:nvPr/>
        </p:nvSpPr>
        <p:spPr>
          <a:xfrm>
            <a:off x="3218746" y="2699734"/>
            <a:ext cx="703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1"/>
            <a:r>
              <a:rPr lang="en-US" altLang="zh-TW" sz="1600" dirty="0" smtClean="0"/>
              <a:t>Yes</a:t>
            </a:r>
            <a:endParaRPr lang="en-US" altLang="zh-TW" sz="1600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07304"/>
              </p:ext>
            </p:extLst>
          </p:nvPr>
        </p:nvGraphicFramePr>
        <p:xfrm>
          <a:off x="4932040" y="1748223"/>
          <a:ext cx="3568263" cy="179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62392"/>
                <a:gridCol w="2305871"/>
              </a:tblGrid>
              <a:tr h="316127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b="0" baseline="0" dirty="0" smtClean="0"/>
                        <a:t>  t1      t2      t3     t4  </a:t>
                      </a:r>
                      <a:endParaRPr lang="zh-TW" altLang="en-US" sz="1600" b="0" dirty="0"/>
                    </a:p>
                  </a:txBody>
                  <a:tcPr/>
                </a:tc>
              </a:tr>
              <a:tr h="316127">
                <a:tc>
                  <a:txBody>
                    <a:bodyPr/>
                    <a:lstStyle/>
                    <a:p>
                      <a:r>
                        <a:rPr lang="en-US" altLang="zh-TW" sz="1600" b="0" baseline="0" dirty="0" err="1" smtClean="0"/>
                        <a:t>t</a:t>
                      </a:r>
                      <a:r>
                        <a:rPr lang="en-US" altLang="zh-TW" sz="1800" b="0" baseline="0" dirty="0" err="1" smtClean="0"/>
                        <a:t>i</a:t>
                      </a:r>
                      <a:r>
                        <a:rPr lang="en-US" altLang="zh-TW" sz="1600" b="0" dirty="0" smtClean="0"/>
                        <a:t>=1 </a:t>
                      </a:r>
                      <a:r>
                        <a:rPr lang="en-US" altLang="zh-TW" sz="1600" b="0" dirty="0" smtClean="0"/>
                        <a:t>| YES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/>
                        <a:t>2/3    2/3     2/3   1/3</a:t>
                      </a:r>
                      <a:endParaRPr lang="zh-TW" altLang="en-US" sz="1600" b="0" dirty="0" smtClean="0"/>
                    </a:p>
                  </a:txBody>
                  <a:tcPr/>
                </a:tc>
              </a:tr>
              <a:tr h="316127">
                <a:tc>
                  <a:txBody>
                    <a:bodyPr/>
                    <a:lstStyle/>
                    <a:p>
                      <a:r>
                        <a:rPr lang="en-US" altLang="zh-TW" sz="1600" b="0" baseline="0" dirty="0" err="1" smtClean="0"/>
                        <a:t>t</a:t>
                      </a:r>
                      <a:r>
                        <a:rPr lang="en-US" altLang="zh-TW" sz="1800" b="0" baseline="0" dirty="0" err="1" smtClean="0"/>
                        <a:t>i</a:t>
                      </a:r>
                      <a:r>
                        <a:rPr lang="en-US" altLang="zh-TW" sz="1600" b="0" dirty="0" smtClean="0"/>
                        <a:t>=0 </a:t>
                      </a:r>
                      <a:r>
                        <a:rPr lang="en-US" altLang="zh-TW" sz="1600" b="0" dirty="0" smtClean="0"/>
                        <a:t>| YES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/>
                        <a:t>1/3    1/3     1/3   2/3</a:t>
                      </a:r>
                      <a:endParaRPr lang="zh-TW" altLang="en-US" sz="1600" b="0" dirty="0" smtClean="0"/>
                    </a:p>
                  </a:txBody>
                  <a:tcPr/>
                </a:tc>
              </a:tr>
              <a:tr h="316127">
                <a:tc>
                  <a:txBody>
                    <a:bodyPr/>
                    <a:lstStyle/>
                    <a:p>
                      <a:r>
                        <a:rPr lang="en-US" altLang="zh-TW" sz="1600" b="0" baseline="0" dirty="0" err="1" smtClean="0"/>
                        <a:t>t</a:t>
                      </a:r>
                      <a:r>
                        <a:rPr lang="en-US" altLang="zh-TW" sz="1800" b="0" baseline="0" dirty="0" err="1" smtClean="0"/>
                        <a:t>i</a:t>
                      </a:r>
                      <a:r>
                        <a:rPr lang="en-US" altLang="zh-TW" sz="1600" b="0" dirty="0" smtClean="0"/>
                        <a:t>=1 </a:t>
                      </a:r>
                      <a:r>
                        <a:rPr lang="en-US" altLang="zh-TW" sz="1600" b="0" dirty="0" smtClean="0"/>
                        <a:t>| No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/>
                        <a:t>1/2   </a:t>
                      </a:r>
                      <a:r>
                        <a:rPr lang="en-US" altLang="zh-TW" sz="1600" b="0" baseline="0" dirty="0" smtClean="0"/>
                        <a:t>  </a:t>
                      </a:r>
                      <a:r>
                        <a:rPr lang="en-US" altLang="zh-TW" sz="1600" b="0" dirty="0" smtClean="0"/>
                        <a:t>1/2     0</a:t>
                      </a:r>
                      <a:r>
                        <a:rPr lang="en-US" altLang="zh-TW" sz="1600" b="0" baseline="0" dirty="0" smtClean="0"/>
                        <a:t>      1    </a:t>
                      </a:r>
                      <a:endParaRPr lang="zh-TW" altLang="en-US" sz="1600" b="0" dirty="0" smtClean="0"/>
                    </a:p>
                  </a:txBody>
                  <a:tcPr/>
                </a:tc>
              </a:tr>
              <a:tr h="281784">
                <a:tc>
                  <a:txBody>
                    <a:bodyPr/>
                    <a:lstStyle/>
                    <a:p>
                      <a:r>
                        <a:rPr lang="en-US" altLang="zh-TW" sz="1600" b="0" baseline="0" dirty="0" err="1" smtClean="0"/>
                        <a:t>t</a:t>
                      </a:r>
                      <a:r>
                        <a:rPr lang="en-US" altLang="zh-TW" sz="1800" b="0" baseline="0" dirty="0" err="1" smtClean="0"/>
                        <a:t>i</a:t>
                      </a:r>
                      <a:r>
                        <a:rPr lang="en-US" altLang="zh-TW" sz="1600" b="0" dirty="0" smtClean="0"/>
                        <a:t>=0 </a:t>
                      </a:r>
                      <a:r>
                        <a:rPr lang="en-US" altLang="zh-TW" sz="1600" b="0" dirty="0" smtClean="0"/>
                        <a:t>| No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/>
                        <a:t>1/2   </a:t>
                      </a:r>
                      <a:r>
                        <a:rPr lang="en-US" altLang="zh-TW" sz="1600" b="0" baseline="0" dirty="0" smtClean="0"/>
                        <a:t>  </a:t>
                      </a:r>
                      <a:r>
                        <a:rPr lang="en-US" altLang="zh-TW" sz="1600" b="0" dirty="0" smtClean="0"/>
                        <a:t>1/2     1</a:t>
                      </a:r>
                      <a:r>
                        <a:rPr lang="en-US" altLang="zh-TW" sz="1600" b="0" baseline="0" dirty="0" smtClean="0"/>
                        <a:t>      0    </a:t>
                      </a:r>
                      <a:endParaRPr lang="zh-TW" altLang="en-US" sz="1600" b="0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15015" y="3424623"/>
                <a:ext cx="2620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{0, 1, 0, 1}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5" y="3424623"/>
                <a:ext cx="262071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93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3238599" y="3423135"/>
            <a:ext cx="630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1"/>
            <a:r>
              <a:rPr lang="en-US" altLang="zh-TW" sz="1600" dirty="0" smtClean="0"/>
              <a:t>No</a:t>
            </a:r>
            <a:endParaRPr lang="en-US" altLang="zh-TW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54753" y="4360044"/>
                <a:ext cx="2620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{1, </a:t>
                </a:r>
                <a:r>
                  <a:rPr lang="en-US" altLang="zh-TW" dirty="0"/>
                  <a:t>0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1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0</a:t>
                </a:r>
                <a:r>
                  <a:rPr lang="en-US" altLang="zh-TW" dirty="0" smtClean="0"/>
                  <a:t>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53" y="4360044"/>
                <a:ext cx="262071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16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3312337" y="4392524"/>
            <a:ext cx="494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1"/>
            <a:r>
              <a:rPr lang="en-US" altLang="zh-TW" sz="1600" b="1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69134" y="4869160"/>
                <a:ext cx="8251338" cy="1668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TW" sz="1600" dirty="0" smtClean="0"/>
              </a:p>
              <a:p>
                <a:r>
                  <a:rPr lang="en-US" altLang="zh-TW" sz="2000" dirty="0" smtClean="0"/>
                  <a:t>P(E | sports = yes)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∗</m:t>
                    </m:r>
                  </m:oMath>
                </a14:m>
                <a:r>
                  <a:rPr lang="en-US" altLang="zh-TW" sz="2000" dirty="0" smtClean="0"/>
                  <a:t> P( sports </a:t>
                </a:r>
                <a:r>
                  <a:rPr lang="en-US" altLang="zh-TW" sz="2000" dirty="0"/>
                  <a:t>= yes </a:t>
                </a:r>
                <a:r>
                  <a:rPr lang="en-US" altLang="zh-TW" sz="2000" dirty="0" smtClean="0"/>
                  <a:t>) </a:t>
                </a:r>
                <a:r>
                  <a:rPr lang="en-US" altLang="zh-TW" sz="2200" dirty="0" smtClean="0"/>
                  <a:t>=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2200" b="0" i="1" dirty="0" smtClean="0">
                        <a:latin typeface="Cambria Math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∗ </m:t>
                    </m:r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∗ </m:t>
                    </m:r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∗ </m:t>
                    </m:r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2200" b="0" i="1" dirty="0" smtClean="0">
                        <a:latin typeface="Cambria Math"/>
                      </a:rPr>
                      <m:t>)</m:t>
                    </m:r>
                    <m:r>
                      <a:rPr lang="en-US" altLang="zh-TW" sz="2200" i="1">
                        <a:latin typeface="Cambria Math"/>
                      </a:rPr>
                      <m:t>∗ </m:t>
                    </m:r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TW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 dirty="0"/>
                      <m:t>=</m:t>
                    </m:r>
                    <m:r>
                      <m:rPr>
                        <m:nor/>
                      </m:rPr>
                      <a:rPr lang="en-US" altLang="zh-TW" sz="2200" b="0" i="0" dirty="0" smtClean="0"/>
                      <m:t> </m:t>
                    </m:r>
                  </m:oMath>
                </a14:m>
                <a:r>
                  <a:rPr lang="en-US" altLang="zh-TW" sz="2000" dirty="0" smtClean="0"/>
                  <a:t>0.0593</a:t>
                </a:r>
                <a:endParaRPr lang="en-US" altLang="zh-TW" sz="2000" dirty="0"/>
              </a:p>
              <a:p>
                <a:endParaRPr lang="en-US" altLang="zh-TW" sz="2200" dirty="0"/>
              </a:p>
              <a:p>
                <a:r>
                  <a:rPr lang="en-US" altLang="zh-TW" sz="2000" dirty="0"/>
                  <a:t>P(E | sports = </a:t>
                </a:r>
                <a:r>
                  <a:rPr lang="en-US" altLang="zh-TW" sz="2000" dirty="0" smtClean="0"/>
                  <a:t>no)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altLang="zh-TW" sz="2000" dirty="0"/>
                      <m:t>P</m:t>
                    </m:r>
                  </m:oMath>
                </a14:m>
                <a:r>
                  <a:rPr lang="en-US" altLang="zh-TW" sz="2000" dirty="0"/>
                  <a:t>( sports = </a:t>
                </a:r>
                <a:r>
                  <a:rPr lang="en-US" altLang="zh-TW" sz="2000" dirty="0" smtClean="0"/>
                  <a:t>no )    </a:t>
                </a:r>
                <a:r>
                  <a:rPr lang="en-US" altLang="zh-TW" sz="2200" dirty="0" smtClean="0"/>
                  <a:t>=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2200" i="1" dirty="0">
                        <a:latin typeface="Cambria Math"/>
                      </a:rPr>
                      <m:t> </m:t>
                    </m:r>
                    <m:r>
                      <a:rPr lang="en-US" altLang="zh-TW" sz="2200" i="1">
                        <a:latin typeface="Cambria Math"/>
                      </a:rPr>
                      <m:t>∗ </m:t>
                    </m:r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∗</m:t>
                    </m:r>
                    <m:r>
                      <a:rPr lang="en-US" altLang="zh-TW" sz="2200" b="0" i="1" smtClean="0">
                        <a:latin typeface="Cambria Math"/>
                      </a:rPr>
                      <m:t>0 ∗0</m:t>
                    </m:r>
                  </m:oMath>
                </a14:m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)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∗ </m:t>
                    </m:r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TW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 dirty="0"/>
                      <m:t>=</m:t>
                    </m:r>
                    <m:r>
                      <m:rPr>
                        <m:nor/>
                      </m:rPr>
                      <a:rPr lang="en-US" altLang="zh-TW" sz="2200" b="0" i="0" dirty="0" smtClean="0"/>
                      <m:t> 0 </m:t>
                    </m:r>
                  </m:oMath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34" y="4869160"/>
                <a:ext cx="8251338" cy="1668855"/>
              </a:xfrm>
              <a:prstGeom prst="rect">
                <a:avLst/>
              </a:prstGeom>
              <a:blipFill rotWithShape="1">
                <a:blip r:embed="rId8"/>
                <a:stretch>
                  <a:fillRect l="-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標題 1"/>
          <p:cNvSpPr>
            <a:spLocks noGrp="1"/>
          </p:cNvSpPr>
          <p:nvPr>
            <p:ph type="title"/>
          </p:nvPr>
        </p:nvSpPr>
        <p:spPr>
          <a:xfrm>
            <a:off x="432522" y="422175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Event Detection  Algorithm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39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methodology</a:t>
            </a:r>
          </a:p>
          <a:p>
            <a:pPr lvl="1"/>
            <a:r>
              <a:rPr lang="en-US" altLang="zh-TW" dirty="0" smtClean="0"/>
              <a:t>Accuracy</a:t>
            </a:r>
          </a:p>
          <a:p>
            <a:pPr lvl="1"/>
            <a:r>
              <a:rPr lang="en-US" altLang="zh-TW" dirty="0" smtClean="0"/>
              <a:t>Precision</a:t>
            </a:r>
          </a:p>
          <a:p>
            <a:pPr lvl="1"/>
            <a:r>
              <a:rPr lang="en-US" altLang="zh-TW" dirty="0" smtClean="0"/>
              <a:t>Recall</a:t>
            </a:r>
          </a:p>
          <a:p>
            <a:pPr lvl="1"/>
            <a:r>
              <a:rPr lang="en-US" altLang="zh-TW" dirty="0" smtClean="0"/>
              <a:t>NMI</a:t>
            </a:r>
          </a:p>
          <a:p>
            <a:pPr lvl="1"/>
            <a:r>
              <a:rPr lang="en-US" altLang="zh-TW" dirty="0" smtClean="0"/>
              <a:t>B-Cubed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Methodology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5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5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32926"/>
              </p:ext>
            </p:extLst>
          </p:nvPr>
        </p:nvGraphicFramePr>
        <p:xfrm>
          <a:off x="288958" y="1988840"/>
          <a:ext cx="3581400" cy="2448272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855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zh-TW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981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/>
                      </a:r>
                      <a:b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ACTUAL</a:t>
                      </a:r>
                      <a:b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298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7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144214"/>
              </p:ext>
            </p:extLst>
          </p:nvPr>
        </p:nvGraphicFramePr>
        <p:xfrm>
          <a:off x="4499992" y="1916832"/>
          <a:ext cx="4040187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方程式" r:id="rId4" imgW="1892160" imgH="1206360" progId="Equation.3">
                  <p:embed/>
                </p:oleObj>
              </mc:Choice>
              <mc:Fallback>
                <p:oleObj name="方程式" r:id="rId4" imgW="1892160" imgH="1206360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916832"/>
                        <a:ext cx="4040187" cy="277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8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9736"/>
            <a:ext cx="4362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- B-Cubed</a:t>
            </a:r>
            <a:endParaRPr lang="zh-TW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51003"/>
              </p:ext>
            </p:extLst>
          </p:nvPr>
        </p:nvGraphicFramePr>
        <p:xfrm>
          <a:off x="755576" y="3140968"/>
          <a:ext cx="6912768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方程式" r:id="rId5" imgW="2755800" imgH="634680" progId="Equation.3">
                  <p:embed/>
                </p:oleObj>
              </mc:Choice>
              <mc:Fallback>
                <p:oleObj name="方程式" r:id="rId5" imgW="2755800" imgH="634680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140968"/>
                        <a:ext cx="6912768" cy="146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9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067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46336" y="4978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Evaluation – NMI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02678" y="5858181"/>
            <a:ext cx="65096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                                NMI = 1            NMI = 0</a:t>
            </a:r>
            <a:endParaRPr lang="en-US" altLang="zh-TW" sz="2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55530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8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6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36477"/>
              </p:ext>
            </p:extLst>
          </p:nvPr>
        </p:nvGraphicFramePr>
        <p:xfrm>
          <a:off x="5652120" y="1628800"/>
          <a:ext cx="2438400" cy="1592417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  <a:gridCol w="838200"/>
              </a:tblGrid>
              <a:tr h="529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29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7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c2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63248" y="3861048"/>
                <a:ext cx="7992888" cy="275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 smtClean="0"/>
                  <a:t>I(C,E) =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150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500</m:t>
                        </m:r>
                      </m:den>
                    </m:f>
                    <m:r>
                      <a:rPr lang="en-US" altLang="zh-TW" sz="2200" b="0" i="1" smtClean="0">
                        <a:latin typeface="Cambria Math"/>
                      </a:rPr>
                      <m:t>∗ </m:t>
                    </m:r>
                  </m:oMath>
                </a14:m>
                <a:r>
                  <a:rPr lang="en-US" altLang="zh-TW" sz="2200" dirty="0" smtClean="0"/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500∗150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210∗190</m:t>
                        </m:r>
                      </m:den>
                    </m:f>
                  </m:oMath>
                </a14:m>
                <a:r>
                  <a:rPr lang="en-US" altLang="zh-TW" sz="2200" dirty="0" smtClean="0"/>
                  <a:t> )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500</m:t>
                        </m:r>
                      </m:den>
                    </m:f>
                    <m:r>
                      <a:rPr lang="en-US" altLang="zh-TW" sz="2200" b="0" i="1" smtClean="0">
                        <a:latin typeface="Cambria Math"/>
                      </a:rPr>
                      <m:t>∗ </m:t>
                    </m:r>
                  </m:oMath>
                </a14:m>
                <a:r>
                  <a:rPr lang="en-US" altLang="zh-TW" sz="2200" dirty="0" smtClean="0"/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500∗60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210∗310</m:t>
                        </m:r>
                      </m:den>
                    </m:f>
                  </m:oMath>
                </a14:m>
                <a:r>
                  <a:rPr lang="en-US" altLang="zh-TW" sz="2200" dirty="0" smtClean="0"/>
                  <a:t> )</a:t>
                </a:r>
              </a:p>
              <a:p>
                <a:r>
                  <a:rPr lang="en-US" altLang="zh-TW" sz="2200" dirty="0" smtClean="0"/>
                  <a:t> </a:t>
                </a:r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       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500</m:t>
                        </m:r>
                      </m:den>
                    </m:f>
                    <m:r>
                      <a:rPr lang="en-US" altLang="zh-TW" sz="2200" b="0" i="1" smtClean="0">
                        <a:latin typeface="Cambria Math"/>
                      </a:rPr>
                      <m:t>∗ </m:t>
                    </m:r>
                  </m:oMath>
                </a14:m>
                <a:r>
                  <a:rPr lang="en-US" altLang="zh-TW" sz="2200" dirty="0" smtClean="0"/>
                  <a:t>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500∗40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 290∗190</m:t>
                        </m:r>
                      </m:den>
                    </m:f>
                  </m:oMath>
                </a14:m>
                <a:r>
                  <a:rPr lang="en-US" altLang="zh-TW" sz="2200" dirty="0" smtClean="0"/>
                  <a:t> )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250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500</m:t>
                        </m:r>
                      </m:den>
                    </m:f>
                    <m:r>
                      <a:rPr lang="en-US" altLang="zh-TW" sz="2200" b="0" i="1" smtClean="0">
                        <a:latin typeface="Cambria Math"/>
                      </a:rPr>
                      <m:t>∗ </m:t>
                    </m:r>
                  </m:oMath>
                </a14:m>
                <a:r>
                  <a:rPr lang="en-US" altLang="zh-TW" sz="2200" dirty="0" smtClean="0"/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500∗250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290∗310</m:t>
                        </m:r>
                      </m:den>
                    </m:f>
                  </m:oMath>
                </a14:m>
                <a:r>
                  <a:rPr lang="en-US" altLang="zh-TW" sz="2200" dirty="0" smtClean="0"/>
                  <a:t> )</a:t>
                </a:r>
              </a:p>
              <a:p>
                <a:endParaRPr lang="en-US" altLang="zh-TW" sz="2200" dirty="0"/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      </a:t>
                </a:r>
                <a:r>
                  <a:rPr lang="zh-TW" altLang="en-US" sz="2200" dirty="0" smtClean="0"/>
                  <a:t>≈  </a:t>
                </a:r>
                <a:r>
                  <a:rPr lang="en-US" altLang="zh-TW" sz="2200" dirty="0" smtClean="0"/>
                  <a:t>( 0.082 ) </a:t>
                </a:r>
                <a:r>
                  <a:rPr lang="en-US" altLang="zh-TW" sz="2200" dirty="0"/>
                  <a:t>+ </a:t>
                </a:r>
                <a:r>
                  <a:rPr lang="en-US" altLang="zh-TW" sz="2200" dirty="0" smtClean="0"/>
                  <a:t>( -0.04 ) </a:t>
                </a:r>
                <a:r>
                  <a:rPr lang="en-US" altLang="zh-TW" sz="2200" dirty="0"/>
                  <a:t>+ </a:t>
                </a:r>
                <a:r>
                  <a:rPr lang="en-US" altLang="zh-TW" sz="2200" dirty="0" smtClean="0"/>
                  <a:t>( -0.035 )+ ( 0.072 )  </a:t>
                </a:r>
              </a:p>
              <a:p>
                <a:endParaRPr lang="en-US" altLang="zh-TW" sz="2200" dirty="0" smtClean="0"/>
              </a:p>
              <a:p>
                <a:r>
                  <a:rPr lang="zh-TW" altLang="en-US" sz="2200" dirty="0" smtClean="0"/>
                  <a:t>          ≈</a:t>
                </a:r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0.079</a:t>
                </a:r>
                <a:endParaRPr lang="en-US" altLang="zh-TW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48" y="3861048"/>
                <a:ext cx="7992888" cy="2756524"/>
              </a:xfrm>
              <a:prstGeom prst="rect">
                <a:avLst/>
              </a:prstGeom>
              <a:blipFill rotWithShape="1">
                <a:blip r:embed="rId2"/>
                <a:stretch>
                  <a:fillRect l="-992" b="-3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Evaluation – NMI</a:t>
            </a:r>
            <a:endParaRPr lang="zh-TW" alt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5528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7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70" y="4852583"/>
            <a:ext cx="998220" cy="6400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73740"/>
            <a:ext cx="1325880" cy="12725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66" y="2348880"/>
            <a:ext cx="812828" cy="812828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V="1">
            <a:off x="2214882" y="2767326"/>
            <a:ext cx="1969449" cy="10426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199650" y="3832669"/>
            <a:ext cx="1969449" cy="13399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347864" y="1713469"/>
            <a:ext cx="2701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Image processing </a:t>
            </a:r>
            <a:endParaRPr lang="zh-TW" altLang="en-US" sz="2400" dirty="0"/>
          </a:p>
        </p:txBody>
      </p:sp>
      <p:sp>
        <p:nvSpPr>
          <p:cNvPr id="22" name="向左箭號 21"/>
          <p:cNvSpPr/>
          <p:nvPr/>
        </p:nvSpPr>
        <p:spPr>
          <a:xfrm rot="10800000">
            <a:off x="5652120" y="2582513"/>
            <a:ext cx="931738" cy="369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左箭號 22"/>
          <p:cNvSpPr/>
          <p:nvPr/>
        </p:nvSpPr>
        <p:spPr>
          <a:xfrm rot="10800000">
            <a:off x="5652120" y="4987810"/>
            <a:ext cx="931738" cy="369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249867" y="5515100"/>
            <a:ext cx="681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Tag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7029706" y="2536493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Slow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7065216" y="4941790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fast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68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Evaluation – NMI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43491" y="3933056"/>
                <a:ext cx="8136904" cy="2746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 smtClean="0"/>
                  <a:t>H(C) </a:t>
                </a:r>
                <a:r>
                  <a:rPr lang="en-US" altLang="zh-TW" sz="2200" dirty="0"/>
                  <a:t>= - (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190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500</m:t>
                        </m:r>
                      </m:den>
                    </m:f>
                    <m:r>
                      <a:rPr lang="en-US" altLang="zh-TW" sz="2200" i="1">
                        <a:latin typeface="Cambria Math"/>
                      </a:rPr>
                      <m:t>∗</m:t>
                    </m:r>
                  </m:oMath>
                </a14:m>
                <a:r>
                  <a:rPr lang="en-US" altLang="zh-TW" sz="2200" dirty="0"/>
                  <a:t> 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190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altLang="zh-TW" sz="2200" dirty="0"/>
                  <a:t> ) - (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310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500</m:t>
                        </m:r>
                      </m:den>
                    </m:f>
                    <m:r>
                      <a:rPr lang="en-US" altLang="zh-TW" sz="2200" i="1">
                        <a:latin typeface="Cambria Math"/>
                      </a:rPr>
                      <m:t>∗ </m:t>
                    </m:r>
                  </m:oMath>
                </a14:m>
                <a:r>
                  <a:rPr lang="en-US" altLang="zh-TW" sz="2200" dirty="0"/>
                  <a:t>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310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altLang="zh-TW" sz="2200" dirty="0"/>
                  <a:t> ) </a:t>
                </a:r>
                <a:r>
                  <a:rPr lang="zh-TW" altLang="en-US" sz="2200" dirty="0"/>
                  <a:t>≈</a:t>
                </a:r>
                <a:r>
                  <a:rPr lang="en-US" altLang="zh-TW" sz="2200" dirty="0"/>
                  <a:t> - </a:t>
                </a:r>
                <a:r>
                  <a:rPr lang="en-US" altLang="zh-TW" sz="2200" dirty="0" smtClean="0"/>
                  <a:t>( -0.160</a:t>
                </a:r>
                <a:r>
                  <a:rPr lang="en-US" altLang="zh-TW" sz="2200" dirty="0"/>
                  <a:t>)  - </a:t>
                </a:r>
                <a:r>
                  <a:rPr lang="en-US" altLang="zh-TW" sz="2200" dirty="0" smtClean="0"/>
                  <a:t>( -0.129</a:t>
                </a:r>
                <a:r>
                  <a:rPr lang="en-US" altLang="zh-TW" sz="2200" dirty="0"/>
                  <a:t>) </a:t>
                </a:r>
              </a:p>
              <a:p>
                <a:r>
                  <a:rPr lang="en-US" altLang="zh-TW" sz="2200" dirty="0"/>
                  <a:t>         </a:t>
                </a:r>
              </a:p>
              <a:p>
                <a:r>
                  <a:rPr lang="en-US" altLang="zh-TW" sz="2200" dirty="0"/>
                  <a:t>        </a:t>
                </a:r>
                <a:r>
                  <a:rPr lang="zh-TW" altLang="en-US" sz="2200" dirty="0"/>
                  <a:t>≈</a:t>
                </a:r>
                <a:r>
                  <a:rPr lang="en-US" altLang="zh-TW" sz="2200" dirty="0"/>
                  <a:t> 0.289</a:t>
                </a:r>
              </a:p>
              <a:p>
                <a:endParaRPr lang="en-US" altLang="zh-TW" sz="2200" dirty="0"/>
              </a:p>
              <a:p>
                <a:r>
                  <a:rPr lang="en-US" altLang="zh-TW" sz="2200" dirty="0" smtClean="0"/>
                  <a:t>H(E) = - </a:t>
                </a:r>
                <a:r>
                  <a:rPr lang="en-US" altLang="zh-TW" sz="2200" dirty="0"/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210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500</m:t>
                        </m:r>
                      </m:den>
                    </m:f>
                    <m:r>
                      <a:rPr lang="en-US" altLang="zh-TW" sz="2200" i="1">
                        <a:latin typeface="Cambria Math"/>
                      </a:rPr>
                      <m:t>∗ </m:t>
                    </m:r>
                  </m:oMath>
                </a14:m>
                <a:r>
                  <a:rPr lang="en-US" altLang="zh-TW" sz="2200" dirty="0"/>
                  <a:t>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210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altLang="zh-TW" sz="2200" dirty="0"/>
                  <a:t> ) -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290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500</m:t>
                        </m:r>
                      </m:den>
                    </m:f>
                    <m:r>
                      <a:rPr lang="en-US" altLang="zh-TW" sz="2200" i="1">
                        <a:latin typeface="Cambria Math"/>
                      </a:rPr>
                      <m:t>∗</m:t>
                    </m:r>
                  </m:oMath>
                </a14:m>
                <a:r>
                  <a:rPr lang="en-US" altLang="zh-TW" sz="2200" dirty="0"/>
                  <a:t> 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latin typeface="Cambria Math"/>
                          </a:rPr>
                          <m:t>290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500 </m:t>
                        </m:r>
                      </m:den>
                    </m:f>
                  </m:oMath>
                </a14:m>
                <a:r>
                  <a:rPr lang="en-US" altLang="zh-TW" sz="2200" dirty="0"/>
                  <a:t>) </a:t>
                </a:r>
                <a:r>
                  <a:rPr lang="zh-TW" altLang="en-US" sz="2200" dirty="0"/>
                  <a:t>≈</a:t>
                </a:r>
                <a:r>
                  <a:rPr lang="en-US" altLang="zh-TW" sz="2200" dirty="0"/>
                  <a:t> - ( -0.158 ) - </a:t>
                </a:r>
                <a:r>
                  <a:rPr lang="en-US" altLang="zh-TW" sz="2200" dirty="0" smtClean="0"/>
                  <a:t>( -0.137</a:t>
                </a:r>
                <a:r>
                  <a:rPr lang="en-US" altLang="zh-TW" sz="2200" dirty="0"/>
                  <a:t>) </a:t>
                </a:r>
              </a:p>
              <a:p>
                <a:r>
                  <a:rPr lang="en-US" altLang="zh-TW" sz="2200" dirty="0"/>
                  <a:t>         </a:t>
                </a:r>
              </a:p>
              <a:p>
                <a:r>
                  <a:rPr lang="en-US" altLang="zh-TW" sz="2200" dirty="0"/>
                  <a:t>        </a:t>
                </a:r>
                <a:r>
                  <a:rPr lang="zh-TW" altLang="en-US" sz="2200" dirty="0"/>
                  <a:t>≈</a:t>
                </a:r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0.297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1" y="3933056"/>
                <a:ext cx="8136904" cy="2746906"/>
              </a:xfrm>
              <a:prstGeom prst="rect">
                <a:avLst/>
              </a:prstGeom>
              <a:blipFill rotWithShape="1">
                <a:blip r:embed="rId2"/>
                <a:stretch>
                  <a:fillRect l="-899" b="-35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4766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38522"/>
              </p:ext>
            </p:extLst>
          </p:nvPr>
        </p:nvGraphicFramePr>
        <p:xfrm>
          <a:off x="5652120" y="1628800"/>
          <a:ext cx="2438400" cy="1592417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  <a:gridCol w="838200"/>
              </a:tblGrid>
              <a:tr h="529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29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7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c2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9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Evaluation – NMI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43551"/>
              </p:ext>
            </p:extLst>
          </p:nvPr>
        </p:nvGraphicFramePr>
        <p:xfrm>
          <a:off x="755576" y="3645024"/>
          <a:ext cx="646588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方程式" r:id="rId3" imgW="2577960" imgH="419040" progId="Equation.3">
                  <p:embed/>
                </p:oleObj>
              </mc:Choice>
              <mc:Fallback>
                <p:oleObj name="方程式" r:id="rId3" imgW="2577960" imgH="4190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6465888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486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800975" cy="549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36104"/>
          </a:xfrm>
        </p:spPr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25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Local vs. Global </a:t>
            </a:r>
            <a:r>
              <a:rPr lang="en-US" altLang="zh-TW" dirty="0" smtClean="0"/>
              <a:t>Events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6264696" cy="20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3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Conclusion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approach is  </a:t>
            </a:r>
            <a:r>
              <a:rPr lang="en-US" altLang="zh-TW" dirty="0"/>
              <a:t>not restricted to this collection, but being </a:t>
            </a:r>
            <a:r>
              <a:rPr lang="en-US" altLang="zh-TW" dirty="0" smtClean="0"/>
              <a:t>applicable to </a:t>
            </a:r>
            <a:r>
              <a:rPr lang="en-US" altLang="zh-TW" dirty="0"/>
              <a:t>any other photo set or other types of </a:t>
            </a:r>
            <a:r>
              <a:rPr lang="en-US" altLang="zh-TW" dirty="0" smtClean="0"/>
              <a:t>multimedia content </a:t>
            </a:r>
            <a:r>
              <a:rPr lang="en-US" altLang="zh-TW" dirty="0"/>
              <a:t>(e.g. videos, music, etc.) containing similar metadata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Show </a:t>
            </a:r>
            <a:r>
              <a:rPr lang="en-US" altLang="zh-TW" dirty="0"/>
              <a:t>that photo event-based </a:t>
            </a:r>
            <a:r>
              <a:rPr lang="en-US" altLang="zh-TW" dirty="0" smtClean="0"/>
              <a:t>classification </a:t>
            </a:r>
            <a:r>
              <a:rPr lang="en-US" altLang="zh-TW" dirty="0"/>
              <a:t>is feasible and </a:t>
            </a:r>
            <a:r>
              <a:rPr lang="en-US" altLang="zh-TW" dirty="0" smtClean="0"/>
              <a:t>confirm </a:t>
            </a:r>
            <a:r>
              <a:rPr lang="en-US" altLang="zh-TW" dirty="0"/>
              <a:t>once more the quality </a:t>
            </a:r>
            <a:r>
              <a:rPr lang="en-US" altLang="zh-TW" dirty="0" smtClean="0"/>
              <a:t>of the </a:t>
            </a:r>
            <a:r>
              <a:rPr lang="en-US" altLang="zh-TW" dirty="0"/>
              <a:t>user provided tags.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4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Data Set</a:t>
            </a:r>
          </a:p>
          <a:p>
            <a:r>
              <a:rPr lang="en-US" altLang="zh-TW" sz="2800" dirty="0" smtClean="0"/>
              <a:t>Event Detection</a:t>
            </a:r>
          </a:p>
          <a:p>
            <a:r>
              <a:rPr lang="en-US" altLang="zh-TW" sz="2800" dirty="0"/>
              <a:t>Evaluation Methodology</a:t>
            </a:r>
            <a:endParaRPr lang="en-US" altLang="zh-TW" sz="2800" dirty="0" smtClean="0"/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Motivation: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huge amount of digital pictures remains untouched </a:t>
            </a:r>
            <a:r>
              <a:rPr lang="en-US" altLang="zh-TW" dirty="0" smtClean="0"/>
              <a:t>unless powerful </a:t>
            </a:r>
            <a:r>
              <a:rPr lang="en-US" altLang="zh-TW" dirty="0"/>
              <a:t>techniques for image indexing and retrieval </a:t>
            </a:r>
            <a:r>
              <a:rPr lang="en-US" altLang="zh-TW" dirty="0" smtClean="0"/>
              <a:t>become available.</a:t>
            </a:r>
          </a:p>
          <a:p>
            <a:pPr marL="274320" lvl="1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Goal:</a:t>
            </a:r>
          </a:p>
          <a:p>
            <a:pPr lvl="1"/>
            <a:r>
              <a:rPr lang="en-US" altLang="zh-TW" dirty="0" smtClean="0"/>
              <a:t>To solve </a:t>
            </a:r>
            <a:r>
              <a:rPr lang="en-US" altLang="zh-TW" dirty="0"/>
              <a:t>some of the users' knowledge </a:t>
            </a:r>
            <a:r>
              <a:rPr lang="en-US" altLang="zh-TW" dirty="0" smtClean="0"/>
              <a:t>management problems </a:t>
            </a:r>
            <a:r>
              <a:rPr lang="en-US" altLang="zh-TW" dirty="0"/>
              <a:t>by providing the means to </a:t>
            </a:r>
            <a:r>
              <a:rPr lang="en-US" altLang="zh-TW" dirty="0" smtClean="0"/>
              <a:t>organize and </a:t>
            </a:r>
            <a:r>
              <a:rPr lang="en-US" altLang="zh-TW" dirty="0"/>
              <a:t>browse content </a:t>
            </a:r>
            <a:r>
              <a:rPr lang="en-US" altLang="zh-TW" dirty="0" smtClean="0"/>
              <a:t>based on events.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4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On the domain of pictures, in particular on a subset of Flickr data.</a:t>
            </a:r>
          </a:p>
          <a:p>
            <a:endParaRPr lang="en-US" altLang="zh-TW" dirty="0"/>
          </a:p>
          <a:p>
            <a:r>
              <a:rPr lang="en-US" altLang="zh-TW" dirty="0"/>
              <a:t>Using events as the primary means to organize pictures.</a:t>
            </a:r>
          </a:p>
          <a:p>
            <a:endParaRPr lang="en-US" altLang="zh-TW" dirty="0"/>
          </a:p>
          <a:p>
            <a:r>
              <a:rPr lang="en-US" altLang="zh-TW" dirty="0"/>
              <a:t>Construct classifiers for classifying pictures into different event categories.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Event </a:t>
            </a:r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Defining an event as "specific thing happening” </a:t>
            </a:r>
          </a:p>
          <a:p>
            <a:pPr lvl="1"/>
            <a:r>
              <a:rPr lang="en-US" altLang="zh-TW" dirty="0" smtClean="0"/>
              <a:t>specific </a:t>
            </a:r>
            <a:r>
              <a:rPr lang="en-US" altLang="zh-TW" dirty="0"/>
              <a:t>time </a:t>
            </a:r>
          </a:p>
          <a:p>
            <a:pPr lvl="1"/>
            <a:r>
              <a:rPr lang="en-US" altLang="zh-TW" dirty="0"/>
              <a:t>specific </a:t>
            </a:r>
            <a:r>
              <a:rPr lang="en-US" altLang="zh-TW" dirty="0" smtClean="0"/>
              <a:t>place</a:t>
            </a:r>
          </a:p>
          <a:p>
            <a:pPr lvl="2"/>
            <a:r>
              <a:rPr lang="en-US" altLang="zh-TW" dirty="0" smtClean="0"/>
              <a:t>EX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birthdays, marriages </a:t>
            </a:r>
            <a:r>
              <a:rPr lang="en-US" altLang="zh-TW" dirty="0"/>
              <a:t>,</a:t>
            </a:r>
            <a:r>
              <a:rPr lang="en-US" altLang="zh-TW" dirty="0" smtClean="0"/>
              <a:t> vacations</a:t>
            </a:r>
          </a:p>
          <a:p>
            <a:pPr marL="182880" lvl="1"/>
            <a:r>
              <a:rPr lang="en-US" altLang="zh-TW" sz="2400" dirty="0" smtClean="0"/>
              <a:t>Dimension</a:t>
            </a:r>
          </a:p>
          <a:p>
            <a:pPr marL="457200" lvl="2"/>
            <a:r>
              <a:rPr lang="en-US" altLang="zh-TW" sz="2200" dirty="0"/>
              <a:t>L</a:t>
            </a:r>
            <a:r>
              <a:rPr lang="en-US" altLang="zh-TW" sz="2200" dirty="0" smtClean="0"/>
              <a:t>ocal  </a:t>
            </a:r>
          </a:p>
          <a:p>
            <a:pPr marL="731520" lvl="3"/>
            <a:r>
              <a:rPr lang="en-US" altLang="zh-TW" sz="2000" dirty="0" smtClean="0"/>
              <a:t>EX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John’s birthday, 11/21 Lab KDD Group Meeting</a:t>
            </a:r>
          </a:p>
          <a:p>
            <a:pPr marL="457200" lvl="2"/>
            <a:r>
              <a:rPr lang="en-US" altLang="zh-TW" sz="2200" dirty="0" smtClean="0"/>
              <a:t>Global</a:t>
            </a:r>
          </a:p>
          <a:p>
            <a:pPr marL="731520" lvl="3"/>
            <a:r>
              <a:rPr lang="en-US" altLang="zh-TW" sz="2000" dirty="0" smtClean="0"/>
              <a:t>EX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2011 </a:t>
            </a:r>
            <a:r>
              <a:rPr lang="en-US" altLang="zh-TW" sz="2000" dirty="0"/>
              <a:t>NBA </a:t>
            </a:r>
            <a:r>
              <a:rPr lang="en-US" altLang="zh-TW" sz="2000" dirty="0" smtClean="0"/>
              <a:t>lockout</a:t>
            </a:r>
            <a:endParaRPr lang="en-US" altLang="zh-TW" sz="2000" dirty="0"/>
          </a:p>
          <a:p>
            <a:pPr marL="182880" lvl="1">
              <a:buNone/>
            </a:pPr>
            <a:endParaRPr lang="en-US" altLang="zh-TW" sz="2400" dirty="0"/>
          </a:p>
          <a:p>
            <a:pPr marL="182880" lvl="1"/>
            <a:endParaRPr lang="en-US" altLang="zh-TW" sz="2400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92696"/>
            <a:ext cx="826986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3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899592" y="1870809"/>
            <a:ext cx="1584176" cy="18062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Flickr Images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530447" y="3330885"/>
            <a:ext cx="233555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WordNet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concepts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530447" y="4897120"/>
            <a:ext cx="233555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Event ids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單箭頭接點 10"/>
          <p:cNvCxnSpPr>
            <a:stCxn id="5" idx="6"/>
            <a:endCxn id="19" idx="2"/>
          </p:cNvCxnSpPr>
          <p:nvPr/>
        </p:nvCxnSpPr>
        <p:spPr>
          <a:xfrm flipV="1">
            <a:off x="2483768" y="1759790"/>
            <a:ext cx="3004272" cy="1014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7" idx="2"/>
          </p:cNvCxnSpPr>
          <p:nvPr/>
        </p:nvCxnSpPr>
        <p:spPr>
          <a:xfrm flipV="1">
            <a:off x="2519772" y="2754468"/>
            <a:ext cx="2968267" cy="19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5" idx="6"/>
            <a:endCxn id="9" idx="2"/>
          </p:cNvCxnSpPr>
          <p:nvPr/>
        </p:nvCxnSpPr>
        <p:spPr>
          <a:xfrm>
            <a:off x="2483768" y="2773917"/>
            <a:ext cx="3046679" cy="1025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6" idx="6"/>
            <a:endCxn id="10" idx="2"/>
          </p:cNvCxnSpPr>
          <p:nvPr/>
        </p:nvCxnSpPr>
        <p:spPr>
          <a:xfrm>
            <a:off x="2519772" y="5365172"/>
            <a:ext cx="30106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191312" cy="990600"/>
          </a:xfrm>
        </p:spPr>
        <p:txBody>
          <a:bodyPr/>
          <a:lstStyle/>
          <a:p>
            <a:r>
              <a:rPr lang="en-US" altLang="zh-TW" dirty="0" smtClean="0"/>
              <a:t>Data Set</a:t>
            </a:r>
            <a:endParaRPr lang="zh-TW" altLang="en-US" dirty="0"/>
          </a:p>
        </p:txBody>
      </p:sp>
      <p:sp>
        <p:nvSpPr>
          <p:cNvPr id="16" name="橢圓 15"/>
          <p:cNvSpPr/>
          <p:nvPr/>
        </p:nvSpPr>
        <p:spPr>
          <a:xfrm>
            <a:off x="863588" y="4488652"/>
            <a:ext cx="1656184" cy="1753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tx1"/>
                </a:solidFill>
              </a:rPr>
              <a:t>Upcoming </a:t>
            </a:r>
            <a:r>
              <a:rPr lang="en-US" altLang="zh-TW" sz="1700" dirty="0" err="1">
                <a:solidFill>
                  <a:schemeClr val="tx1"/>
                </a:solidFill>
              </a:rPr>
              <a:t>DataSet</a:t>
            </a:r>
            <a:endParaRPr lang="zh-TW" altLang="en-US" sz="1700" dirty="0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488039" y="2286416"/>
            <a:ext cx="233555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Wikipedia categories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488040" y="1291738"/>
            <a:ext cx="233555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Event Groups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95270" y="2247210"/>
            <a:ext cx="2448272" cy="439248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203848" y="2276731"/>
            <a:ext cx="2448272" cy="439248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110792" y="2276731"/>
            <a:ext cx="2448272" cy="439248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369546" y="2835256"/>
            <a:ext cx="1920749" cy="10081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369546" y="3968919"/>
            <a:ext cx="1920749" cy="10081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374554" y="5045661"/>
            <a:ext cx="1920749" cy="10081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630265" y="5549717"/>
            <a:ext cx="1677956" cy="7280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590676" y="2611244"/>
            <a:ext cx="1677956" cy="7280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590676" y="3339312"/>
            <a:ext cx="1677956" cy="7280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610652" y="4067380"/>
            <a:ext cx="1677956" cy="7280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610652" y="4821649"/>
            <a:ext cx="1677956" cy="7280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7504" y="1652693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Event </a:t>
            </a:r>
            <a:r>
              <a:rPr lang="en-US" altLang="zh-TW" sz="2400" dirty="0" smtClean="0"/>
              <a:t>Group       </a:t>
            </a:r>
            <a:r>
              <a:rPr lang="en-US" altLang="zh-TW" sz="2400" smtClean="0"/>
              <a:t>Wikipedia category     </a:t>
            </a:r>
            <a:r>
              <a:rPr lang="en-US" altLang="zh-TW" sz="2400" dirty="0" err="1" smtClean="0"/>
              <a:t>WordNet</a:t>
            </a:r>
            <a:r>
              <a:rPr lang="en-US" altLang="zh-TW" sz="2400" dirty="0" smtClean="0"/>
              <a:t> concept</a:t>
            </a:r>
            <a:endParaRPr lang="en-US" altLang="zh-TW" sz="2400" dirty="0"/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Data Set   </a:t>
            </a:r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573088" y="2975278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1842762" y="3592048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573088" y="3567938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1181956" y="3339312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1761353" y="3001566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1181956" y="2718380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573088" y="4158420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575063" y="4762475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1221160" y="3968919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1223135" y="4557852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1233094" y="5124224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1857223" y="4196103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1857223" y="4795448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585022" y="5361820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1823941" y="5407410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1227940" y="5711413"/>
            <a:ext cx="648072" cy="566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1" dirty="0">
              <a:solidFill>
                <a:schemeClr val="tx1"/>
              </a:solidFill>
            </a:endParaRPr>
          </a:p>
        </p:txBody>
      </p:sp>
      <p:cxnSp>
        <p:nvCxnSpPr>
          <p:cNvPr id="42" name="直線單箭頭接點 41"/>
          <p:cNvCxnSpPr/>
          <p:nvPr/>
        </p:nvCxnSpPr>
        <p:spPr>
          <a:xfrm flipH="1" flipV="1">
            <a:off x="1691680" y="2060848"/>
            <a:ext cx="456297" cy="1197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 flipV="1">
            <a:off x="4355976" y="2060848"/>
            <a:ext cx="72009" cy="914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 flipV="1">
            <a:off x="7329920" y="2087135"/>
            <a:ext cx="74642" cy="1197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5811</TotalTime>
  <Words>1105</Words>
  <Application>Microsoft Office PowerPoint</Application>
  <PresentationFormat>如螢幕大小 (4:3)</PresentationFormat>
  <Paragraphs>213</Paragraphs>
  <Slides>24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6" baseType="lpstr">
      <vt:lpstr>清晰度</vt:lpstr>
      <vt:lpstr>方程式</vt:lpstr>
      <vt:lpstr>Bring Order to Your Photos: Event-Driven Classification of Flickr Images Based on Social Knowledge</vt:lpstr>
      <vt:lpstr>Motivation</vt:lpstr>
      <vt:lpstr>Outline</vt:lpstr>
      <vt:lpstr>Introduction</vt:lpstr>
      <vt:lpstr>Introduction</vt:lpstr>
      <vt:lpstr>Event Definition</vt:lpstr>
      <vt:lpstr>PowerPoint 簡報</vt:lpstr>
      <vt:lpstr>Data Set</vt:lpstr>
      <vt:lpstr>Data Set   </vt:lpstr>
      <vt:lpstr>PowerPoint 簡報</vt:lpstr>
      <vt:lpstr>Data Set</vt:lpstr>
      <vt:lpstr>Event Detection From Tags</vt:lpstr>
      <vt:lpstr>Event Detection  Algorithm</vt:lpstr>
      <vt:lpstr>Event Detection  Algorithm</vt:lpstr>
      <vt:lpstr>Evaluation Methodology</vt:lpstr>
      <vt:lpstr>Evaluation  </vt:lpstr>
      <vt:lpstr>Evaluation - B-Cubed</vt:lpstr>
      <vt:lpstr>PowerPoint 簡報</vt:lpstr>
      <vt:lpstr>Evaluation – NMI</vt:lpstr>
      <vt:lpstr>Evaluation – NMI</vt:lpstr>
      <vt:lpstr>Evaluation – NMI</vt:lpstr>
      <vt:lpstr>Experiment</vt:lpstr>
      <vt:lpstr>Local vs. Global Events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357</cp:revision>
  <cp:lastPrinted>2011-11-21T00:22:00Z</cp:lastPrinted>
  <dcterms:created xsi:type="dcterms:W3CDTF">2011-06-14T10:57:34Z</dcterms:created>
  <dcterms:modified xsi:type="dcterms:W3CDTF">2011-11-21T04:09:22Z</dcterms:modified>
</cp:coreProperties>
</file>